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58" r:id="rId4"/>
    <p:sldId id="262" r:id="rId5"/>
    <p:sldId id="259" r:id="rId6"/>
    <p:sldId id="264" r:id="rId7"/>
    <p:sldId id="260" r:id="rId8"/>
    <p:sldId id="261" r:id="rId9"/>
    <p:sldId id="267" r:id="rId10"/>
    <p:sldId id="265" r:id="rId11"/>
    <p:sldId id="266" r:id="rId12"/>
    <p:sldId id="263" r:id="rId13"/>
  </p:sldIdLst>
  <p:sldSz cx="9144000" cy="6858000" type="screen4x3"/>
  <p:notesSz cx="6797675" cy="9926638"/>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1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ajd tytułowy">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pl-PL" smtClean="0"/>
              <a:t>Kliknij, aby edytować styl</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en-US" dirty="0"/>
          </a:p>
        </p:txBody>
      </p:sp>
      <p:sp>
        <p:nvSpPr>
          <p:cNvPr id="4" name="Date Placeholder 3"/>
          <p:cNvSpPr>
            <a:spLocks noGrp="1"/>
          </p:cNvSpPr>
          <p:nvPr>
            <p:ph type="dt" sz="half" idx="10"/>
          </p:nvPr>
        </p:nvSpPr>
        <p:spPr/>
        <p:txBody>
          <a:bodyPr/>
          <a:lstStyle/>
          <a:p>
            <a:fld id="{71F221DD-E544-43B6-A5CF-49EA139FCD17}" type="datetimeFigureOut">
              <a:rPr lang="pl-PL" smtClean="0"/>
              <a:t>2017-03-16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D52BA92-D6B8-4C7C-9D80-D5E5F169A0A8}" type="slidenum">
              <a:rPr lang="pl-PL" smtClean="0"/>
              <a:t>‹#›</a:t>
            </a:fld>
            <a:endParaRPr lang="pl-PL"/>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Content Placeholder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fld id="{71F221DD-E544-43B6-A5CF-49EA139FCD17}" type="datetimeFigureOut">
              <a:rPr lang="pl-PL" smtClean="0"/>
              <a:t>2017-03-16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Nagłówek sekcji">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pl-PL" smtClean="0"/>
              <a:t>Kliknij, aby edytować styl</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Date Placeholder 3"/>
          <p:cNvSpPr>
            <a:spLocks noGrp="1"/>
          </p:cNvSpPr>
          <p:nvPr>
            <p:ph type="dt" sz="half" idx="10"/>
          </p:nvPr>
        </p:nvSpPr>
        <p:spPr/>
        <p:txBody>
          <a:bodyPr/>
          <a:lstStyle/>
          <a:p>
            <a:fld id="{71F221DD-E544-43B6-A5CF-49EA139FCD17}" type="datetimeFigureOut">
              <a:rPr lang="pl-PL" smtClean="0"/>
              <a:t>2017-03-16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D52BA92-D6B8-4C7C-9D80-D5E5F169A0A8}" type="slidenum">
              <a:rPr lang="pl-PL" smtClean="0"/>
              <a:t>‹#›</a:t>
            </a:fld>
            <a:endParaRPr lang="pl-PL"/>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Date Placeholder 4"/>
          <p:cNvSpPr>
            <a:spLocks noGrp="1"/>
          </p:cNvSpPr>
          <p:nvPr>
            <p:ph type="dt" sz="half" idx="10"/>
          </p:nvPr>
        </p:nvSpPr>
        <p:spPr/>
        <p:txBody>
          <a:bodyPr/>
          <a:lstStyle/>
          <a:p>
            <a:fld id="{71F221DD-E544-43B6-A5CF-49EA139FCD17}" type="datetimeFigureOut">
              <a:rPr lang="pl-PL" smtClean="0"/>
              <a:t>2017-03-16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l-PL" smtClean="0"/>
              <a:t>Kliknij, aby edytować styl</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7" name="Date Placeholder 6"/>
          <p:cNvSpPr>
            <a:spLocks noGrp="1"/>
          </p:cNvSpPr>
          <p:nvPr>
            <p:ph type="dt" sz="half" idx="10"/>
          </p:nvPr>
        </p:nvSpPr>
        <p:spPr/>
        <p:txBody>
          <a:bodyPr/>
          <a:lstStyle/>
          <a:p>
            <a:fld id="{71F221DD-E544-43B6-A5CF-49EA139FCD17}" type="datetimeFigureOut">
              <a:rPr lang="pl-PL" smtClean="0"/>
              <a:t>2017-03-16</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DD52BA92-D6B8-4C7C-9D80-D5E5F169A0A8}" type="slidenum">
              <a:rPr lang="pl-PL" smtClean="0"/>
              <a:t>‹#›</a:t>
            </a:fld>
            <a:endParaRPr lang="pl-PL"/>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Date Placeholder 2"/>
          <p:cNvSpPr>
            <a:spLocks noGrp="1"/>
          </p:cNvSpPr>
          <p:nvPr>
            <p:ph type="dt" sz="half" idx="10"/>
          </p:nvPr>
        </p:nvSpPr>
        <p:spPr/>
        <p:txBody>
          <a:bodyPr/>
          <a:lstStyle/>
          <a:p>
            <a:fld id="{71F221DD-E544-43B6-A5CF-49EA139FCD17}" type="datetimeFigureOut">
              <a:rPr lang="pl-PL" smtClean="0"/>
              <a:t>2017-03-16</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F221DD-E544-43B6-A5CF-49EA139FCD17}" type="datetimeFigureOut">
              <a:rPr lang="pl-PL" smtClean="0"/>
              <a:t>2017-03-16</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pl-PL" smtClean="0"/>
              <a:t>Kliknij, aby edytować styl</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71F221DD-E544-43B6-A5CF-49EA139FCD17}" type="datetimeFigureOut">
              <a:rPr lang="pl-PL" smtClean="0"/>
              <a:t>2017-03-16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D52BA92-D6B8-4C7C-9D80-D5E5F169A0A8}" type="slidenum">
              <a:rPr lang="pl-PL" smtClean="0"/>
              <a:t>‹#›</a:t>
            </a:fld>
            <a:endParaRPr lang="pl-PL"/>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pl-PL" smtClean="0"/>
              <a:t>Kliknij, aby edytować styl</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smtClean="0"/>
              <a:t>Kliknij ikonę, aby dodać obraz</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Date Placeholder 4"/>
          <p:cNvSpPr>
            <a:spLocks noGrp="1"/>
          </p:cNvSpPr>
          <p:nvPr>
            <p:ph type="dt" sz="half" idx="10"/>
          </p:nvPr>
        </p:nvSpPr>
        <p:spPr/>
        <p:txBody>
          <a:bodyPr/>
          <a:lstStyle/>
          <a:p>
            <a:fld id="{71F221DD-E544-43B6-A5CF-49EA139FCD17}" type="datetimeFigureOut">
              <a:rPr lang="pl-PL" smtClean="0"/>
              <a:t>2017-03-16</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smtClean="0"/>
              <a:t>Kliknij, aby edytować styl</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fld id="{71F221DD-E544-43B6-A5CF-49EA139FCD17}" type="datetimeFigureOut">
              <a:rPr lang="pl-PL" smtClean="0"/>
              <a:t>2017-03-16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pl-PL" smtClean="0"/>
              <a:t>Kliknij, aby edytować styl</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Date Placeholder 3"/>
          <p:cNvSpPr>
            <a:spLocks noGrp="1"/>
          </p:cNvSpPr>
          <p:nvPr>
            <p:ph type="dt" sz="half" idx="10"/>
          </p:nvPr>
        </p:nvSpPr>
        <p:spPr/>
        <p:txBody>
          <a:bodyPr/>
          <a:lstStyle/>
          <a:p>
            <a:fld id="{71F221DD-E544-43B6-A5CF-49EA139FCD17}" type="datetimeFigureOut">
              <a:rPr lang="pl-PL" smtClean="0"/>
              <a:t>2017-03-16</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DD52BA92-D6B8-4C7C-9D80-D5E5F169A0A8}"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pl-PL" smtClean="0"/>
              <a:t>Kliknij, aby edytować styl</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71F221DD-E544-43B6-A5CF-49EA139FCD17}" type="datetimeFigureOut">
              <a:rPr lang="pl-PL" smtClean="0"/>
              <a:t>2017-03-16</a:t>
            </a:fld>
            <a:endParaRPr lang="pl-PL"/>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pl-PL"/>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DD52BA92-D6B8-4C7C-9D80-D5E5F169A0A8}" type="slidenum">
              <a:rPr lang="pl-PL" smtClean="0"/>
              <a:t>‹#›</a:t>
            </a:fld>
            <a:endParaRPr lang="pl-PL"/>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sz="7200" dirty="0" smtClean="0"/>
              <a:t>U&amp;R CALOR SP. Z O.O.</a:t>
            </a:r>
            <a:endParaRPr lang="pl-PL" sz="7200" dirty="0"/>
          </a:p>
        </p:txBody>
      </p:sp>
      <p:sp>
        <p:nvSpPr>
          <p:cNvPr id="3" name="Podtytuł 2"/>
          <p:cNvSpPr>
            <a:spLocks noGrp="1"/>
          </p:cNvSpPr>
          <p:nvPr>
            <p:ph type="subTitle" idx="1"/>
          </p:nvPr>
        </p:nvSpPr>
        <p:spPr>
          <a:xfrm>
            <a:off x="899592" y="4725144"/>
            <a:ext cx="6858000" cy="990600"/>
          </a:xfrm>
        </p:spPr>
        <p:txBody>
          <a:bodyPr/>
          <a:lstStyle/>
          <a:p>
            <a:r>
              <a:rPr lang="pl-PL" dirty="0" smtClean="0"/>
              <a:t>UCIEPŁOWNIENIE MIASTA WOJKOWICE</a:t>
            </a:r>
            <a:endParaRPr lang="pl-PL" dirty="0"/>
          </a:p>
        </p:txBody>
      </p:sp>
    </p:spTree>
    <p:extLst>
      <p:ext uri="{BB962C8B-B14F-4D97-AF65-F5344CB8AC3E}">
        <p14:creationId xmlns:p14="http://schemas.microsoft.com/office/powerpoint/2010/main" val="3850610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475656" y="476672"/>
            <a:ext cx="6781800" cy="720080"/>
          </a:xfrm>
        </p:spPr>
        <p:txBody>
          <a:bodyPr>
            <a:normAutofit/>
          </a:bodyPr>
          <a:lstStyle/>
          <a:p>
            <a:pPr algn="ctr"/>
            <a:r>
              <a:rPr lang="pl-PL" sz="3600" dirty="0" smtClean="0">
                <a:latin typeface="Calibri" panose="020F0502020204030204" pitchFamily="34" charset="0"/>
              </a:rPr>
              <a:t>Opis Spółki, działalność, koncesje</a:t>
            </a:r>
            <a:endParaRPr lang="pl-PL" sz="3600" dirty="0">
              <a:latin typeface="Calibri" panose="020F0502020204030204" pitchFamily="34" charset="0"/>
            </a:endParaRPr>
          </a:p>
        </p:txBody>
      </p:sp>
      <p:sp>
        <p:nvSpPr>
          <p:cNvPr id="3" name="Symbol zastępczy zawartości 2"/>
          <p:cNvSpPr>
            <a:spLocks noGrp="1"/>
          </p:cNvSpPr>
          <p:nvPr>
            <p:ph idx="1"/>
          </p:nvPr>
        </p:nvSpPr>
        <p:spPr>
          <a:xfrm>
            <a:off x="827584" y="2276872"/>
            <a:ext cx="7543800" cy="3886200"/>
          </a:xfrm>
        </p:spPr>
        <p:txBody>
          <a:bodyPr>
            <a:normAutofit fontScale="92500"/>
          </a:bodyPr>
          <a:lstStyle/>
          <a:p>
            <a:pPr algn="just"/>
            <a:r>
              <a:rPr lang="pl-PL" sz="1400" dirty="0"/>
              <a:t>Firma U&amp;R </a:t>
            </a:r>
            <a:r>
              <a:rPr lang="pl-PL" sz="1400" dirty="0" err="1"/>
              <a:t>Calor</a:t>
            </a:r>
            <a:r>
              <a:rPr lang="pl-PL" sz="1400" dirty="0"/>
              <a:t> Sp. z o.o. z siedzibą przy ul. Gustawa Morcinka 38 prowadzi działalność gospodarczą od 1 października 2011 roku z godnie z posiadanymi koncesjami dla wytwarzania </a:t>
            </a:r>
            <a:r>
              <a:rPr lang="pl-PL" sz="1400" dirty="0" err="1"/>
              <a:t>przesyłu</a:t>
            </a:r>
            <a:r>
              <a:rPr lang="pl-PL" sz="1400" dirty="0"/>
              <a:t> dystrybucji ciepła na potrzeby centralnego ogrzewania i ciepłej wody użytkowej w miejscowościach:</a:t>
            </a:r>
          </a:p>
          <a:p>
            <a:pPr algn="just"/>
            <a:r>
              <a:rPr lang="pl-PL" sz="1400" dirty="0"/>
              <a:t>	Wojkowice</a:t>
            </a:r>
          </a:p>
          <a:p>
            <a:pPr algn="just"/>
            <a:r>
              <a:rPr lang="pl-PL" sz="1400" dirty="0"/>
              <a:t>	Myszków</a:t>
            </a:r>
          </a:p>
          <a:p>
            <a:pPr algn="just"/>
            <a:r>
              <a:rPr lang="pl-PL" sz="1400" dirty="0"/>
              <a:t>	Lubliniec</a:t>
            </a:r>
          </a:p>
          <a:p>
            <a:pPr algn="just"/>
            <a:r>
              <a:rPr lang="pl-PL" sz="1400" dirty="0"/>
              <a:t>	Kłobuck</a:t>
            </a:r>
          </a:p>
          <a:p>
            <a:pPr algn="just"/>
            <a:r>
              <a:rPr lang="pl-PL" sz="1400" dirty="0"/>
              <a:t>	Bytom</a:t>
            </a:r>
          </a:p>
          <a:p>
            <a:pPr algn="just"/>
            <a:r>
              <a:rPr lang="pl-PL" sz="1400" dirty="0"/>
              <a:t>	Dąbrowa </a:t>
            </a:r>
            <a:r>
              <a:rPr lang="pl-PL" sz="1400" dirty="0" smtClean="0"/>
              <a:t>Górnicza</a:t>
            </a:r>
          </a:p>
          <a:p>
            <a:pPr algn="just"/>
            <a:r>
              <a:rPr lang="pl-PL" sz="1400" dirty="0"/>
              <a:t>Firma U&amp;R </a:t>
            </a:r>
            <a:r>
              <a:rPr lang="pl-PL" sz="1400" dirty="0" err="1"/>
              <a:t>Calor</a:t>
            </a:r>
            <a:r>
              <a:rPr lang="pl-PL" sz="1400" dirty="0"/>
              <a:t> Sp. z o.o. zatrudnia wykwalifikowaną kadrę techniczną posiadającą odpowiednie uprawnienia do prowadzenia eksploatacji i remontów urządzeń energetycznych.</a:t>
            </a:r>
          </a:p>
          <a:p>
            <a:pPr algn="just"/>
            <a:r>
              <a:rPr lang="pl-PL" sz="1400" dirty="0"/>
              <a:t>Podstawowym celem działalności firmy U&amp;R </a:t>
            </a:r>
            <a:r>
              <a:rPr lang="pl-PL" sz="1400" dirty="0" err="1"/>
              <a:t>Calor</a:t>
            </a:r>
            <a:r>
              <a:rPr lang="pl-PL" sz="1400" dirty="0"/>
              <a:t> Sp. z o.o. jest zapewnienie ciągłej dostawy ciepła dla naszych odbiorców przy zachowani wymaganych standardów jakościowych obsługi</a:t>
            </a:r>
            <a:r>
              <a:rPr lang="pl-PL" sz="1400" dirty="0" smtClean="0"/>
              <a:t>.</a:t>
            </a:r>
          </a:p>
          <a:p>
            <a:pPr algn="just"/>
            <a:r>
              <a:rPr lang="pl-PL" sz="1400" dirty="0" smtClean="0"/>
              <a:t>W latach 2016-2020 w ramach Programu Operacyjnego Infrastruktura i Środowisko planowana jest modernizacja źródeł ciepła i sieci ciepłowniczych poprzez budowę układów </a:t>
            </a:r>
            <a:r>
              <a:rPr lang="pl-PL" sz="1400" dirty="0" err="1" smtClean="0"/>
              <a:t>kogeneracyjnych</a:t>
            </a:r>
            <a:r>
              <a:rPr lang="pl-PL" sz="1400" dirty="0" smtClean="0"/>
              <a:t> produkujących w skojarzeniu energię elektryczną i ciepło, oraz wymianę istniejącej sieci ciepłowniczej.</a:t>
            </a:r>
            <a:endParaRPr lang="pl-PL" sz="1400" dirty="0"/>
          </a:p>
          <a:p>
            <a:pPr marL="0" indent="0" algn="just">
              <a:buNone/>
            </a:pPr>
            <a:endParaRPr lang="pl-PL" sz="1400" dirty="0"/>
          </a:p>
          <a:p>
            <a:pPr algn="just"/>
            <a:endParaRPr lang="pl-PL" sz="1400" dirty="0"/>
          </a:p>
        </p:txBody>
      </p:sp>
    </p:spTree>
    <p:extLst>
      <p:ext uri="{BB962C8B-B14F-4D97-AF65-F5344CB8AC3E}">
        <p14:creationId xmlns:p14="http://schemas.microsoft.com/office/powerpoint/2010/main" val="2778582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t>Schemat poglądowy systemu ciepłowniczego</a:t>
            </a:r>
            <a:endParaRPr lang="pl-PL" dirty="0"/>
          </a:p>
        </p:txBody>
      </p:sp>
      <p:pic>
        <p:nvPicPr>
          <p:cNvPr id="4" name="Symbol zastępczy zawartości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43877" y="685800"/>
            <a:ext cx="7180046" cy="3886200"/>
          </a:xfrm>
        </p:spPr>
      </p:pic>
    </p:spTree>
    <p:extLst>
      <p:ext uri="{BB962C8B-B14F-4D97-AF65-F5344CB8AC3E}">
        <p14:creationId xmlns:p14="http://schemas.microsoft.com/office/powerpoint/2010/main" val="12746202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762000" y="685799"/>
            <a:ext cx="7543800" cy="4578409"/>
          </a:xfrm>
        </p:spPr>
        <p:txBody>
          <a:bodyPr>
            <a:normAutofit fontScale="70000" lnSpcReduction="20000"/>
          </a:bodyPr>
          <a:lstStyle/>
          <a:p>
            <a:r>
              <a:rPr lang="pl-PL" dirty="0">
                <a:latin typeface="Calibri" panose="020F0502020204030204" pitchFamily="34" charset="0"/>
              </a:rPr>
              <a:t>System ciepłowniczy wg definicji jest to sieć ciepłownicza wysokich parametrów oraz współpracujące z tą siecią urządzenia lub instalacje służące do wytwarzania lub odbioru ciepła.</a:t>
            </a:r>
          </a:p>
          <a:p>
            <a:r>
              <a:rPr lang="pl-PL" dirty="0">
                <a:latin typeface="Calibri" panose="020F0502020204030204" pitchFamily="34" charset="0"/>
              </a:rPr>
              <a:t>Ciepło wytwarzane jest w procesie spalania paliw energetycznych w źródle np. Ciepłownia Wojkowice  wytwarza ciepło poprzez spalanie  węgla w kotłach wodnych.</a:t>
            </a:r>
          </a:p>
          <a:p>
            <a:r>
              <a:rPr lang="pl-PL" dirty="0">
                <a:latin typeface="Calibri" panose="020F0502020204030204" pitchFamily="34" charset="0"/>
              </a:rPr>
              <a:t>Ze źródła ciepło przekazywane za pomocą pomp obiegowych w formie nośnika ciepła którym jest gorąca woda do sieci ciepłowniczej. Następnie dla podłączenia Odbiorcy wykonane jest przyłącze tj. odcinek sieci doprowadzającej ciepło do węzła cieplnego zainstalowanego w danym obiekcie. Zadaniem węzła jest przekazanie ciepła z sieci ciepłowniczej do instalacji odbiorczej w danym budynku. </a:t>
            </a:r>
          </a:p>
          <a:p>
            <a:r>
              <a:rPr lang="pl-PL" dirty="0">
                <a:latin typeface="Calibri" panose="020F0502020204030204" pitchFamily="34" charset="0"/>
              </a:rPr>
              <a:t>Podstawowym wyposażeniem węzła cieplnego </a:t>
            </a:r>
            <a:r>
              <a:rPr lang="pl-PL" dirty="0" smtClean="0">
                <a:latin typeface="Calibri" panose="020F0502020204030204" pitchFamily="34" charset="0"/>
              </a:rPr>
              <a:t>jest wymiennik ciepła, pompa obiegowa, zawory odcinające oraz </a:t>
            </a:r>
            <a:r>
              <a:rPr lang="pl-PL" dirty="0">
                <a:latin typeface="Calibri" panose="020F0502020204030204" pitchFamily="34" charset="0"/>
              </a:rPr>
              <a:t>aparatura pomiarowo – rozliczeniowa tj. licznik </a:t>
            </a:r>
            <a:r>
              <a:rPr lang="pl-PL" dirty="0" smtClean="0">
                <a:latin typeface="Calibri" panose="020F0502020204030204" pitchFamily="34" charset="0"/>
              </a:rPr>
              <a:t>ciepła i </a:t>
            </a:r>
            <a:r>
              <a:rPr lang="pl-PL" dirty="0">
                <a:latin typeface="Calibri" panose="020F0502020204030204" pitchFamily="34" charset="0"/>
              </a:rPr>
              <a:t>regulator pogodowy umożliwiający dostosowanie temperatury pomieszczenia w budynku od temperatury zewnętrznej.</a:t>
            </a:r>
          </a:p>
          <a:p>
            <a:r>
              <a:rPr lang="pl-PL" dirty="0">
                <a:latin typeface="Calibri" panose="020F0502020204030204" pitchFamily="34" charset="0"/>
              </a:rPr>
              <a:t>Oprócz ogrzewania czyli potrzeb centralnego ogrzewania, tan sam węzeł wyposażony w moduł ciepłej wody może zapewnić jej dostawę na cele użytkowe.</a:t>
            </a:r>
          </a:p>
          <a:p>
            <a:endParaRPr lang="pl-PL" dirty="0">
              <a:latin typeface="Calibri" panose="020F0502020204030204" pitchFamily="34" charset="0"/>
            </a:endParaRPr>
          </a:p>
        </p:txBody>
      </p:sp>
    </p:spTree>
    <p:extLst>
      <p:ext uri="{BB962C8B-B14F-4D97-AF65-F5344CB8AC3E}">
        <p14:creationId xmlns:p14="http://schemas.microsoft.com/office/powerpoint/2010/main" val="22397236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899592" y="404664"/>
            <a:ext cx="6781800" cy="1600200"/>
          </a:xfrm>
        </p:spPr>
        <p:txBody>
          <a:bodyPr>
            <a:noAutofit/>
          </a:bodyPr>
          <a:lstStyle/>
          <a:p>
            <a:pPr algn="ctr"/>
            <a:r>
              <a:rPr lang="pl-PL" sz="3600" dirty="0" smtClean="0"/>
              <a:t>Etapy realizacji podłączenia Odbiorcy do sieci ciepłowniczej</a:t>
            </a:r>
            <a:endParaRPr lang="pl-PL" sz="3600" dirty="0"/>
          </a:p>
        </p:txBody>
      </p:sp>
      <p:sp>
        <p:nvSpPr>
          <p:cNvPr id="3" name="Symbol zastępczy zawartości 2"/>
          <p:cNvSpPr>
            <a:spLocks noGrp="1"/>
          </p:cNvSpPr>
          <p:nvPr>
            <p:ph idx="1"/>
          </p:nvPr>
        </p:nvSpPr>
        <p:spPr>
          <a:xfrm>
            <a:off x="755576" y="2060848"/>
            <a:ext cx="7543800" cy="3886200"/>
          </a:xfrm>
        </p:spPr>
        <p:txBody>
          <a:bodyPr/>
          <a:lstStyle/>
          <a:p>
            <a:pPr marL="514350" indent="-514350">
              <a:buFont typeface="+mj-lt"/>
              <a:buAutoNum type="arabicPeriod"/>
            </a:pPr>
            <a:r>
              <a:rPr lang="pl-PL" dirty="0" smtClean="0"/>
              <a:t>Zapytanie o możliwość przyłączenia do sieci ciepłowniczej.</a:t>
            </a:r>
          </a:p>
          <a:p>
            <a:pPr marL="514350" indent="-514350">
              <a:buFont typeface="+mj-lt"/>
              <a:buAutoNum type="arabicPeriod"/>
            </a:pPr>
            <a:r>
              <a:rPr lang="pl-PL" dirty="0" smtClean="0"/>
              <a:t>Wniosek o Warunki Techniczne przyłączenia do sieci ciepłowniczej.</a:t>
            </a:r>
          </a:p>
          <a:p>
            <a:pPr marL="514350" indent="-514350">
              <a:buFont typeface="+mj-lt"/>
              <a:buAutoNum type="arabicPeriod"/>
            </a:pPr>
            <a:r>
              <a:rPr lang="pl-PL" dirty="0" smtClean="0"/>
              <a:t>Umowa przyłączeniowa</a:t>
            </a:r>
          </a:p>
          <a:p>
            <a:pPr marL="514350" indent="-514350">
              <a:buFont typeface="+mj-lt"/>
              <a:buAutoNum type="arabicPeriod"/>
            </a:pPr>
            <a:r>
              <a:rPr lang="pl-PL" dirty="0" smtClean="0"/>
              <a:t>Umowa sprzedaży ciepła</a:t>
            </a:r>
            <a:endParaRPr lang="pl-PL" dirty="0"/>
          </a:p>
        </p:txBody>
      </p:sp>
    </p:spTree>
    <p:extLst>
      <p:ext uri="{BB962C8B-B14F-4D97-AF65-F5344CB8AC3E}">
        <p14:creationId xmlns:p14="http://schemas.microsoft.com/office/powerpoint/2010/main" val="27945634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61082" y="685800"/>
            <a:ext cx="4545636" cy="540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077035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755576" y="404664"/>
            <a:ext cx="6781800" cy="648072"/>
          </a:xfrm>
        </p:spPr>
        <p:txBody>
          <a:bodyPr>
            <a:normAutofit/>
          </a:bodyPr>
          <a:lstStyle/>
          <a:p>
            <a:pPr algn="ctr"/>
            <a:r>
              <a:rPr lang="pl-PL" sz="3600" dirty="0" smtClean="0"/>
              <a:t>Wykonanie przyłączy do Odbiorców</a:t>
            </a:r>
            <a:endParaRPr lang="pl-PL" sz="3600" dirty="0"/>
          </a:p>
        </p:txBody>
      </p:sp>
      <p:sp>
        <p:nvSpPr>
          <p:cNvPr id="3" name="Symbol zastępczy zawartości 2"/>
          <p:cNvSpPr>
            <a:spLocks noGrp="1"/>
          </p:cNvSpPr>
          <p:nvPr>
            <p:ph idx="1"/>
          </p:nvPr>
        </p:nvSpPr>
        <p:spPr>
          <a:xfrm>
            <a:off x="611560" y="1340768"/>
            <a:ext cx="7543800" cy="4750296"/>
          </a:xfrm>
        </p:spPr>
        <p:txBody>
          <a:bodyPr/>
          <a:lstStyle/>
          <a:p>
            <a:pPr marL="457200" indent="-457200">
              <a:buFont typeface="+mj-lt"/>
              <a:buAutoNum type="arabicPeriod"/>
            </a:pPr>
            <a:r>
              <a:rPr lang="pl-PL" dirty="0" smtClean="0"/>
              <a:t>Analiza </a:t>
            </a:r>
            <a:r>
              <a:rPr lang="pl-PL" dirty="0" err="1" smtClean="0"/>
              <a:t>techniczno</a:t>
            </a:r>
            <a:r>
              <a:rPr lang="pl-PL" dirty="0" smtClean="0"/>
              <a:t> – ekonomiczna</a:t>
            </a:r>
          </a:p>
          <a:p>
            <a:pPr marL="457200" indent="-457200">
              <a:buFont typeface="+mj-lt"/>
              <a:buAutoNum type="arabicPeriod"/>
            </a:pPr>
            <a:r>
              <a:rPr lang="pl-PL" dirty="0" smtClean="0"/>
              <a:t>Projekt budowlany wraz z uzyskaniem pozwolenia na budowę.</a:t>
            </a:r>
          </a:p>
          <a:p>
            <a:pPr marL="457200" indent="-457200">
              <a:buFont typeface="+mj-lt"/>
              <a:buAutoNum type="arabicPeriod"/>
            </a:pPr>
            <a:r>
              <a:rPr lang="pl-PL" dirty="0" smtClean="0"/>
              <a:t>Wybór wykonawcy i realizacja zadania inwestycyjnego – termin od 8 do 12 miesięcy.</a:t>
            </a:r>
          </a:p>
          <a:p>
            <a:pPr marL="457200" indent="-457200">
              <a:buFont typeface="+mj-lt"/>
              <a:buAutoNum type="arabicPeriod"/>
            </a:pPr>
            <a:endParaRPr lang="pl-PL" dirty="0"/>
          </a:p>
        </p:txBody>
      </p:sp>
    </p:spTree>
    <p:extLst>
      <p:ext uri="{BB962C8B-B14F-4D97-AF65-F5344CB8AC3E}">
        <p14:creationId xmlns:p14="http://schemas.microsoft.com/office/powerpoint/2010/main" val="18513263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1187624" y="476672"/>
            <a:ext cx="6781800" cy="1152128"/>
          </a:xfrm>
        </p:spPr>
        <p:txBody>
          <a:bodyPr>
            <a:noAutofit/>
          </a:bodyPr>
          <a:lstStyle/>
          <a:p>
            <a:pPr algn="ctr"/>
            <a:r>
              <a:rPr lang="pl-PL" sz="3600" dirty="0" smtClean="0"/>
              <a:t>Koszty wykonania przyłącza i ceny ciepła </a:t>
            </a:r>
            <a:endParaRPr lang="pl-PL" sz="3600" dirty="0"/>
          </a:p>
        </p:txBody>
      </p:sp>
      <p:sp>
        <p:nvSpPr>
          <p:cNvPr id="3" name="Symbol zastępczy zawartości 2"/>
          <p:cNvSpPr>
            <a:spLocks noGrp="1"/>
          </p:cNvSpPr>
          <p:nvPr>
            <p:ph idx="1"/>
          </p:nvPr>
        </p:nvSpPr>
        <p:spPr>
          <a:xfrm>
            <a:off x="755576" y="1772816"/>
            <a:ext cx="7543800" cy="4246240"/>
          </a:xfrm>
        </p:spPr>
        <p:txBody>
          <a:bodyPr>
            <a:normAutofit fontScale="85000" lnSpcReduction="20000"/>
          </a:bodyPr>
          <a:lstStyle/>
          <a:p>
            <a:r>
              <a:rPr lang="pl-PL" sz="2000" dirty="0">
                <a:latin typeface="Calibri" panose="020F0502020204030204" pitchFamily="34" charset="0"/>
              </a:rPr>
              <a:t>Koszt wykonania przyłącza DN 25 – 258 zł/</a:t>
            </a:r>
            <a:r>
              <a:rPr lang="pl-PL" sz="2000" dirty="0" err="1">
                <a:latin typeface="Calibri" panose="020F0502020204030204" pitchFamily="34" charset="0"/>
              </a:rPr>
              <a:t>mb</a:t>
            </a:r>
            <a:endParaRPr lang="pl-PL" sz="2000" dirty="0">
              <a:latin typeface="Calibri" panose="020F0502020204030204" pitchFamily="34" charset="0"/>
            </a:endParaRPr>
          </a:p>
          <a:p>
            <a:r>
              <a:rPr lang="pl-PL" sz="2000" dirty="0">
                <a:latin typeface="Calibri" panose="020F0502020204030204" pitchFamily="34" charset="0"/>
              </a:rPr>
              <a:t>Koszt wykonania przyłącza DN 32 – 319 zł/</a:t>
            </a:r>
            <a:r>
              <a:rPr lang="pl-PL" sz="2000" dirty="0" err="1">
                <a:latin typeface="Calibri" panose="020F0502020204030204" pitchFamily="34" charset="0"/>
              </a:rPr>
              <a:t>mb</a:t>
            </a:r>
            <a:endParaRPr lang="pl-PL" sz="2000" dirty="0">
              <a:latin typeface="Calibri" panose="020F0502020204030204" pitchFamily="34" charset="0"/>
            </a:endParaRPr>
          </a:p>
          <a:p>
            <a:r>
              <a:rPr lang="pl-PL" sz="2000" dirty="0">
                <a:latin typeface="Calibri" panose="020F0502020204030204" pitchFamily="34" charset="0"/>
              </a:rPr>
              <a:t>Taryfa na ciepło zatwierdzona przez URE Katowice zawiera:</a:t>
            </a:r>
          </a:p>
          <a:p>
            <a:pPr lvl="1">
              <a:buFont typeface="Wingdings" panose="05000000000000000000" pitchFamily="2" charset="2"/>
              <a:buChar char="ü"/>
            </a:pPr>
            <a:r>
              <a:rPr lang="pl-PL" sz="1800" dirty="0">
                <a:latin typeface="Calibri" panose="020F0502020204030204" pitchFamily="34" charset="0"/>
              </a:rPr>
              <a:t>opłata stała za moc zamówioną -  zł/MW/m-c</a:t>
            </a:r>
          </a:p>
          <a:p>
            <a:pPr lvl="1">
              <a:buFont typeface="Wingdings" panose="05000000000000000000" pitchFamily="2" charset="2"/>
              <a:buChar char="ü"/>
            </a:pPr>
            <a:r>
              <a:rPr lang="pl-PL" sz="1800" dirty="0">
                <a:latin typeface="Calibri" panose="020F0502020204030204" pitchFamily="34" charset="0"/>
              </a:rPr>
              <a:t>opłata zmienna za ciepło – zł/GJ</a:t>
            </a:r>
          </a:p>
          <a:p>
            <a:pPr lvl="1">
              <a:buFont typeface="Wingdings" panose="05000000000000000000" pitchFamily="2" charset="2"/>
              <a:buChar char="ü"/>
            </a:pPr>
            <a:r>
              <a:rPr lang="pl-PL" sz="1800" dirty="0">
                <a:latin typeface="Calibri" panose="020F0502020204030204" pitchFamily="34" charset="0"/>
              </a:rPr>
              <a:t>Opłata za nośnik ciepła – zł/m3</a:t>
            </a:r>
          </a:p>
          <a:p>
            <a:pPr marL="0" indent="0">
              <a:buNone/>
            </a:pPr>
            <a:endParaRPr lang="pl-PL" sz="2000" dirty="0">
              <a:latin typeface="Calibri" panose="020F0502020204030204" pitchFamily="34" charset="0"/>
            </a:endParaRPr>
          </a:p>
          <a:p>
            <a:pPr marL="0" indent="0" algn="ctr">
              <a:buNone/>
            </a:pPr>
            <a:r>
              <a:rPr lang="pl-PL" sz="2000" b="1" dirty="0">
                <a:latin typeface="Calibri" panose="020F0502020204030204" pitchFamily="34" charset="0"/>
              </a:rPr>
              <a:t>Szacunkowe koszty ogrzewania budynków:</a:t>
            </a:r>
          </a:p>
          <a:p>
            <a:pPr marL="0" indent="0">
              <a:buNone/>
            </a:pPr>
            <a:r>
              <a:rPr lang="pl-PL" sz="2000" dirty="0">
                <a:latin typeface="Calibri" panose="020F0502020204030204" pitchFamily="34" charset="0"/>
              </a:rPr>
              <a:t> </a:t>
            </a:r>
          </a:p>
          <a:p>
            <a:pPr lvl="0"/>
            <a:r>
              <a:rPr lang="pl-PL" sz="2000" dirty="0">
                <a:latin typeface="Calibri" panose="020F0502020204030204" pitchFamily="34" charset="0"/>
              </a:rPr>
              <a:t>Budynek o powierzchni 100 m2 – moc zamówiona 10 kW– koszt ogrzewania – opłata stała – 135,40 zł/m-c.</a:t>
            </a:r>
          </a:p>
          <a:p>
            <a:pPr lvl="0"/>
            <a:r>
              <a:rPr lang="pl-PL" sz="2000" dirty="0">
                <a:latin typeface="Calibri" panose="020F0502020204030204" pitchFamily="34" charset="0"/>
              </a:rPr>
              <a:t>Budynek o powierzchni 150 m2 – moc zamówiona 15 kW– koszt ogrzewania – opłata stała – 203,20 zł/m-c.</a:t>
            </a:r>
          </a:p>
          <a:p>
            <a:pPr lvl="0"/>
            <a:r>
              <a:rPr lang="pl-PL" sz="2000" dirty="0">
                <a:latin typeface="Calibri" panose="020F0502020204030204" pitchFamily="34" charset="0"/>
              </a:rPr>
              <a:t>Budynek o powierzchni 200 m2 – moc zamówiona 20 kW –  koszt ogrzewania –  opłata stała - 270,92 zł/m-c.</a:t>
            </a:r>
            <a:endParaRPr lang="pl-PL" dirty="0"/>
          </a:p>
          <a:p>
            <a:pPr lvl="0"/>
            <a:r>
              <a:rPr lang="pl-PL" sz="2000" dirty="0">
                <a:latin typeface="Calibri" panose="020F0502020204030204" pitchFamily="34" charset="0"/>
              </a:rPr>
              <a:t>Opłata zmienna 48,07 </a:t>
            </a:r>
            <a:r>
              <a:rPr lang="pl-PL" sz="2000" dirty="0" smtClean="0">
                <a:latin typeface="Calibri" panose="020F0502020204030204" pitchFamily="34" charset="0"/>
              </a:rPr>
              <a:t>zł/GJ</a:t>
            </a:r>
          </a:p>
          <a:p>
            <a:pPr lvl="0"/>
            <a:r>
              <a:rPr lang="pl-PL" sz="2000" dirty="0" smtClean="0">
                <a:latin typeface="Calibri" panose="020F0502020204030204" pitchFamily="34" charset="0"/>
              </a:rPr>
              <a:t>Koszt węzła cieplnego – moc 20 kW </a:t>
            </a:r>
            <a:r>
              <a:rPr lang="pl-PL" sz="2000" smtClean="0">
                <a:latin typeface="Calibri" panose="020F0502020204030204" pitchFamily="34" charset="0"/>
              </a:rPr>
              <a:t>– 8 </a:t>
            </a:r>
            <a:r>
              <a:rPr lang="pl-PL" sz="2000" dirty="0" smtClean="0">
                <a:latin typeface="Calibri" panose="020F0502020204030204" pitchFamily="34" charset="0"/>
              </a:rPr>
              <a:t>000,00 zł.</a:t>
            </a:r>
            <a:endParaRPr lang="pl-PL" sz="2000" dirty="0">
              <a:latin typeface="Calibri" panose="020F0502020204030204" pitchFamily="34" charset="0"/>
            </a:endParaRPr>
          </a:p>
          <a:p>
            <a:endParaRPr lang="pl-PL" dirty="0"/>
          </a:p>
        </p:txBody>
      </p:sp>
    </p:spTree>
    <p:extLst>
      <p:ext uri="{BB962C8B-B14F-4D97-AF65-F5344CB8AC3E}">
        <p14:creationId xmlns:p14="http://schemas.microsoft.com/office/powerpoint/2010/main" val="23628575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Symbol zastępczy zawartości 2"/>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7545" y="685800"/>
            <a:ext cx="8352928" cy="5335488"/>
          </a:xfrm>
        </p:spPr>
      </p:pic>
    </p:spTree>
    <p:extLst>
      <p:ext uri="{BB962C8B-B14F-4D97-AF65-F5344CB8AC3E}">
        <p14:creationId xmlns:p14="http://schemas.microsoft.com/office/powerpoint/2010/main" val="367588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ymbol zastępczy zawartości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95536" y="692696"/>
            <a:ext cx="8310462" cy="5047456"/>
          </a:xfrm>
        </p:spPr>
      </p:pic>
    </p:spTree>
    <p:extLst>
      <p:ext uri="{BB962C8B-B14F-4D97-AF65-F5344CB8AC3E}">
        <p14:creationId xmlns:p14="http://schemas.microsoft.com/office/powerpoint/2010/main" val="33248850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Symbol zastępczy zawartości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83568" y="685800"/>
            <a:ext cx="8025169" cy="4903440"/>
          </a:xfrm>
        </p:spPr>
      </p:pic>
    </p:spTree>
    <p:extLst>
      <p:ext uri="{BB962C8B-B14F-4D97-AF65-F5344CB8AC3E}">
        <p14:creationId xmlns:p14="http://schemas.microsoft.com/office/powerpoint/2010/main" val="41830880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827584" y="1052736"/>
            <a:ext cx="7543800" cy="3886200"/>
          </a:xfrm>
        </p:spPr>
        <p:txBody>
          <a:bodyPr>
            <a:normAutofit fontScale="92500" lnSpcReduction="20000"/>
          </a:bodyPr>
          <a:lstStyle/>
          <a:p>
            <a:r>
              <a:rPr lang="pl-PL" dirty="0" smtClean="0"/>
              <a:t>Jednocześnie informujemy Państwa, że zgodnie z Dyrektywą Unijną oraz opracowanym przez miasto Wojkowice Planem Gospodarki Nisko Emisyjnej, koniecznym staje się przyłączenie odbiorców do sieci ciepłowniczej która jest już eksploatowana lub dla nowych Odbiorców będzie wykonana jako nowe zadanie inwestycyjne. </a:t>
            </a:r>
          </a:p>
          <a:p>
            <a:r>
              <a:rPr lang="pl-PL" dirty="0" smtClean="0"/>
              <a:t>Urząd Miasta Wojkowice przewidział dotacje w wysokości 1500 zł na likwidację eksploatowanego kotła węglowego. </a:t>
            </a:r>
          </a:p>
          <a:p>
            <a:r>
              <a:rPr lang="pl-PL" dirty="0" smtClean="0"/>
              <a:t>U&amp;R </a:t>
            </a:r>
            <a:r>
              <a:rPr lang="pl-PL" dirty="0" err="1" smtClean="0"/>
              <a:t>Calor</a:t>
            </a:r>
            <a:r>
              <a:rPr lang="pl-PL" dirty="0" smtClean="0"/>
              <a:t> na lata 2017-2020 planuje podłączenie budynków mieszkalnych, tj. Wspólnot Mieszkaniowych wzdłuż ul. Sobieskiego oraz budynków indywidualnych tzw. Osiedle </a:t>
            </a:r>
            <a:r>
              <a:rPr lang="pl-PL" dirty="0" err="1" smtClean="0"/>
              <a:t>Maszyńsko</a:t>
            </a:r>
            <a:r>
              <a:rPr lang="pl-PL" dirty="0" smtClean="0"/>
              <a:t>, Osiedla Cementownia i Odbiorców indywidualnych, ul. Proletariatu</a:t>
            </a:r>
            <a:r>
              <a:rPr lang="pl-PL" smtClean="0"/>
              <a:t>, Nowa.</a:t>
            </a:r>
            <a:endParaRPr lang="pl-PL" dirty="0"/>
          </a:p>
        </p:txBody>
      </p:sp>
    </p:spTree>
    <p:extLst>
      <p:ext uri="{BB962C8B-B14F-4D97-AF65-F5344CB8AC3E}">
        <p14:creationId xmlns:p14="http://schemas.microsoft.com/office/powerpoint/2010/main" val="117236139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110</TotalTime>
  <Words>437</Words>
  <Application>Microsoft Office PowerPoint</Application>
  <PresentationFormat>Pokaz na ekranie (4:3)</PresentationFormat>
  <Paragraphs>46</Paragraphs>
  <Slides>12</Slides>
  <Notes>0</Notes>
  <HiddenSlides>0</HiddenSlides>
  <MMClips>0</MMClips>
  <ScaleCrop>false</ScaleCrop>
  <HeadingPairs>
    <vt:vector size="4" baseType="variant">
      <vt:variant>
        <vt:lpstr>Motyw</vt:lpstr>
      </vt:variant>
      <vt:variant>
        <vt:i4>1</vt:i4>
      </vt:variant>
      <vt:variant>
        <vt:lpstr>Tytuły slajdów</vt:lpstr>
      </vt:variant>
      <vt:variant>
        <vt:i4>12</vt:i4>
      </vt:variant>
    </vt:vector>
  </HeadingPairs>
  <TitlesOfParts>
    <vt:vector size="13" baseType="lpstr">
      <vt:lpstr>NewsPrint</vt:lpstr>
      <vt:lpstr>U&amp;R CALOR SP. Z O.O.</vt:lpstr>
      <vt:lpstr>Opis Spółki, działalność, koncesje</vt:lpstr>
      <vt:lpstr>Schemat poglądowy systemu ciepłowniczego</vt:lpstr>
      <vt:lpstr>Prezentacja programu PowerPoint</vt:lpstr>
      <vt:lpstr>Etapy realizacji podłączenia Odbiorcy do sieci ciepłowniczej</vt:lpstr>
      <vt:lpstr>Prezentacja programu PowerPoint</vt:lpstr>
      <vt:lpstr>Wykonanie przyłączy do Odbiorców</vt:lpstr>
      <vt:lpstr>Koszty wykonania przyłącza i ceny ciepła </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U&amp;R CALOR SP. Z O.O.</dc:title>
  <dc:creator>radek</dc:creator>
  <cp:lastModifiedBy>radek</cp:lastModifiedBy>
  <cp:revision>29</cp:revision>
  <cp:lastPrinted>2016-12-02T13:24:45Z</cp:lastPrinted>
  <dcterms:created xsi:type="dcterms:W3CDTF">2016-11-22T12:49:35Z</dcterms:created>
  <dcterms:modified xsi:type="dcterms:W3CDTF">2017-03-16T14:57:20Z</dcterms:modified>
</cp:coreProperties>
</file>